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58" r:id="rId5"/>
    <p:sldId id="256" r:id="rId6"/>
    <p:sldId id="263" r:id="rId7"/>
    <p:sldId id="264" r:id="rId8"/>
    <p:sldId id="257" r:id="rId9"/>
    <p:sldId id="259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9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2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6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92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22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89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9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8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FCE84-B72B-4A0B-B836-904D3C983727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CFA0F-E0B5-4934-92DF-D3535EF3C8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9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667000" y="914401"/>
            <a:ext cx="73914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bn-IN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 অপূর্ব কান্তি দাস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পদবীঃ সহকারি শিক্ষক</a:t>
            </a:r>
            <a:endParaRPr lang="bn-IN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মির্জা আহেমদ ইস্পাহানী স্মৃতি বিদ্যালয়,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মোহরা, চান্দগাঁও, চট্টগ্রাম।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আইডি নং: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 :</a:t>
            </a:r>
            <a:r>
              <a:rPr lang="bn-IN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apu1971bd@yahoo.com</a:t>
            </a:r>
            <a:endParaRPr lang="bn-IN" sz="3600" dirty="0">
              <a:solidFill>
                <a:schemeClr val="bg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সিপিডি ফর আইসিটি ডিজিটাল কন্টেন্ট ট্রেনিং প্রোগ্রাম – ২০১৪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bn-IN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স্থানঃটিটিসি, চট্টগ্রাম</a:t>
            </a:r>
            <a:r>
              <a:rPr lang="bn-IN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914401"/>
            <a:ext cx="1219200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 rot="18661820">
            <a:off x="2450571" y="1341402"/>
            <a:ext cx="195662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n-IN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855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3100" y="1727201"/>
            <a:ext cx="841375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bn-IN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বাংলাদেশ ও বিশ্বপরিচয়</a:t>
            </a:r>
            <a:endParaRPr lang="bn-IN" sz="405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defRPr/>
            </a:pP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৯ম শ্রেণি</a:t>
            </a:r>
          </a:p>
          <a:p>
            <a:pPr algn="ctr" eaLnBrk="1" hangingPunct="1">
              <a:defRPr/>
            </a:pPr>
            <a:r>
              <a:rPr lang="bn-IN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৫০ মিনিট</a:t>
            </a:r>
            <a:endParaRPr lang="en-US" sz="33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8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162300" y="1922464"/>
            <a:ext cx="54546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n-IN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 কয়েকটি ছবি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এনিমেশন দেখি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0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81" y="263585"/>
            <a:ext cx="5774779" cy="635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7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76525" cy="29432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6530">
            <a:off x="8613498" y="4543011"/>
            <a:ext cx="3114675" cy="1466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326" y="4917676"/>
            <a:ext cx="3043646" cy="19403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0"/>
            <a:ext cx="3810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575" y="59592"/>
            <a:ext cx="2976468" cy="18454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7676"/>
            <a:ext cx="3043645" cy="19403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599" y="1921568"/>
            <a:ext cx="2372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সোনালি ব্যাংক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26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44444E-6 L -0.67578 -0.4895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89" y="-2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1439" y="762001"/>
            <a:ext cx="11557221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bn-IN" sz="5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bn-IN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ত্রয়োদশ অধ্যায়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 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সরকারের অর্থ ব্যবস্থা ও ব্যাংক</a:t>
            </a:r>
            <a:endParaRPr lang="bn-IN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n-IN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: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979A1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ধারণা</a:t>
            </a:r>
            <a:endParaRPr lang="bn-IN" sz="5400" dirty="0">
              <a:solidFill>
                <a:srgbClr val="979A1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n-IN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: </a:t>
            </a:r>
            <a:r>
              <a:rPr lang="bn-IN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১৯৪ - ১৯৭</a:t>
            </a:r>
            <a:endParaRPr lang="bn-IN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2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199" y="228601"/>
            <a:ext cx="8784771" cy="803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</a:p>
          <a:p>
            <a:pPr algn="ctr" eaLnBrk="1" hangingPunct="1">
              <a:defRPr/>
            </a:pPr>
            <a:r>
              <a:rPr lang="bn-IN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শিক্ষার্থীরাঃ</a:t>
            </a:r>
          </a:p>
          <a:p>
            <a:pPr marL="914400" indent="-914400" algn="just">
              <a:buFont typeface="+mj-lt"/>
              <a:buAutoNum type="arabicPeriod"/>
              <a:defRPr/>
            </a:pPr>
            <a:r>
              <a:rPr lang="bn-IN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 সর্ম্পকে </a:t>
            </a:r>
            <a:r>
              <a:rPr lang="bn-IN" sz="4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সুস্পষ্ট ধারণা হবে।</a:t>
            </a:r>
          </a:p>
          <a:p>
            <a:pPr marL="914400" indent="-914400" algn="just">
              <a:buFont typeface="+mj-lt"/>
              <a:buAutoNum type="arabicPeriod"/>
              <a:defRPr/>
            </a:pPr>
            <a:r>
              <a:rPr lang="bn-IN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কার্যনীতি </a:t>
            </a:r>
            <a:r>
              <a:rPr lang="bn-IN" sz="4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পারবে।</a:t>
            </a:r>
          </a:p>
          <a:p>
            <a:pPr marL="914400" indent="-914400" algn="just">
              <a:buFont typeface="+mj-lt"/>
              <a:buAutoNum type="arabicPeriod"/>
              <a:defRPr/>
            </a:pP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কার্যাবলী </a:t>
            </a:r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 করতে পারবে</a:t>
            </a:r>
            <a:r>
              <a:rPr lang="bn-IN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914400" indent="-914400" algn="just">
              <a:buFont typeface="+mj-lt"/>
              <a:buAutoNum type="arabicPeriod"/>
              <a:defRPr/>
            </a:pPr>
            <a:r>
              <a:rPr lang="bn-IN" sz="48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 বিমোচনে ব্যাংকের গুরুত্ব অনুধাবন করবে।</a:t>
            </a:r>
            <a:endParaRPr lang="bn-IN" sz="60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 eaLnBrk="1" hangingPunct="1">
              <a:defRPr/>
            </a:pPr>
            <a:endParaRPr lang="bn-IN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28625" indent="-428625" algn="just">
              <a:buFont typeface="Wingdings" panose="05000000000000000000" pitchFamily="2" charset="2"/>
              <a:buChar char="q"/>
              <a:defRPr/>
            </a:pPr>
            <a:endParaRPr lang="bn-IN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 eaLnBrk="1" hangingPunct="1">
              <a:defRPr/>
            </a:pPr>
            <a:endParaRPr lang="bn-IN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28625" indent="-428625" algn="just">
              <a:buFont typeface="Wingdings" panose="05000000000000000000" pitchFamily="2" charset="2"/>
              <a:buChar char="q"/>
              <a:defRPr/>
            </a:pPr>
            <a:endParaRPr lang="bn-IN" sz="27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 eaLnBrk="1" hangingPunct="1">
              <a:defRPr/>
            </a:pPr>
            <a:endParaRPr lang="en-US" sz="27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331" y="0"/>
            <a:ext cx="2676525" cy="2943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4885"/>
            <a:ext cx="2163114" cy="21631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4442">
            <a:off x="1523999" y="5329369"/>
            <a:ext cx="1898611" cy="8941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9831774">
            <a:off x="8229600" y="1299955"/>
            <a:ext cx="1855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 হারে সুদ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2" y="-2391"/>
            <a:ext cx="1599965" cy="19867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52" y="595653"/>
            <a:ext cx="1678818" cy="7906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58803" y="886837"/>
            <a:ext cx="1802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 হারে সুদ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4313" y="2303279"/>
            <a:ext cx="5499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 হারে প্রাপ্ত সুদ – স্বল্প হারে প্রদেয় সুদ = ব্যাংক মুনাফা 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84135" y="4198513"/>
            <a:ext cx="42886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মূল কার্যনীতি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55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0.56016 -0.58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8" y="-2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-0.58685 0.527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9" y="2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44444E-6 L -0.64245 -0.015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22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7.40741E-7 L 0.65104 -0.02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59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1" grpId="0"/>
      <p:bldP spid="11" grpId="1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124" y="489397"/>
            <a:ext cx="1098567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পুনরায় ব্যাংকের ধারণাটি স্পষ্ট করিঃ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 একটি আর্থিক প্রতিষ্টান।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স্বল্প সুদ বা মুনাফার বিনিময়ে জনগণের কাছ থেকে আমানত সংগ্রহ করে।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 আকারে বিনিয়োগের উদ্দেশ্যে জনগণের কাছে সংগৃহিত আমানত বন্টন করে।</a:t>
            </a:r>
          </a:p>
          <a:p>
            <a:pPr algn="just"/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0102" y="194807"/>
            <a:ext cx="11027701" cy="632469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“ব্যাংক হল এমন একটি আর্থিক প্রতিষ্টান যা জনগণের কাছ থেকে আমানত সংগ্রহ করে এবং বিনিয়োগের উদ্দ্যেশে সেই আমানত ঋণ হিসাবে জনগণের মধ্যে বন্টন করে।”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03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9691" y="26128"/>
            <a:ext cx="8098972" cy="1323439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 প্রকারভেদ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416629" y="2168434"/>
            <a:ext cx="8085908" cy="39189"/>
          </a:xfrm>
          <a:prstGeom prst="line">
            <a:avLst/>
          </a:prstGeom>
          <a:ln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403565" y="2194560"/>
            <a:ext cx="0" cy="496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528663" y="2207623"/>
            <a:ext cx="0" cy="496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227908" y="2743203"/>
            <a:ext cx="2351314" cy="7576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 ব্যাংক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921934" y="2717076"/>
            <a:ext cx="3178630" cy="7968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আর্থিক প্রতিষ্ঠান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24697" y="2799806"/>
            <a:ext cx="2634342" cy="75764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 ব্যাংক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239695" y="2255520"/>
            <a:ext cx="0" cy="4963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41" y="3553103"/>
            <a:ext cx="2879448" cy="19196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586" y="3605349"/>
            <a:ext cx="2956218" cy="1884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671" y="3605349"/>
            <a:ext cx="3106893" cy="198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51346" y="0"/>
            <a:ext cx="6606297" cy="92333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 ব্যাংকের মৌলিক কাজ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74"/>
            <a:ext cx="2119045" cy="212637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112134" y="3567449"/>
            <a:ext cx="1519707" cy="180304"/>
          </a:xfrm>
          <a:prstGeom prst="rightArrow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Vertical Scroll 5"/>
          <p:cNvSpPr/>
          <p:nvPr/>
        </p:nvSpPr>
        <p:spPr>
          <a:xfrm>
            <a:off x="3039789" y="1187406"/>
            <a:ext cx="7868993" cy="4950030"/>
          </a:xfrm>
          <a:prstGeom prst="vertic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কোন তফসিলী ব্যাংককে নিয়ন্ত্রণ করা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 বা মূদ্রা প্রচলন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দেশের মূদ্রা বাজার নিয়ন্ত্রণ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আর্ন্তজাতিক ও বৈদেশিক ঋণের হিসাব রক্ষণ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বৈদেশিক মূদ্রা মূল্যমান নির্ধারণ ও ভান্ডার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 আর্থিক ব্যবস্থাপনার পরামর্শক</a:t>
            </a:r>
          </a:p>
        </p:txBody>
      </p:sp>
    </p:spTree>
    <p:extLst>
      <p:ext uri="{BB962C8B-B14F-4D97-AF65-F5344CB8AC3E}">
        <p14:creationId xmlns:p14="http://schemas.microsoft.com/office/powerpoint/2010/main" val="302653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8622" y="288854"/>
            <a:ext cx="7201010" cy="92333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</a:t>
            </a:r>
            <a:r>
              <a:rPr lang="bn-IN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ব্যাংকের মৌলিক কাজ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358" y="1909691"/>
            <a:ext cx="4846320" cy="3089529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16200000" flipH="1" flipV="1">
            <a:off x="2459930" y="2970991"/>
            <a:ext cx="329142" cy="9431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5400000" flipV="1">
            <a:off x="8132909" y="3098597"/>
            <a:ext cx="341817" cy="7206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74935" y="3041633"/>
            <a:ext cx="2693210" cy="7315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আমানত সংগ্রহ</a:t>
            </a:r>
            <a:endParaRPr lang="en-US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 flipH="1">
            <a:off x="9069082" y="3666024"/>
            <a:ext cx="264" cy="473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348320" y="4162876"/>
            <a:ext cx="1480373" cy="53557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চলতি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098359" y="3760279"/>
            <a:ext cx="0" cy="1228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368373" y="5019295"/>
            <a:ext cx="1476103" cy="51459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সঞ্চয়ী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Arrow Connector 7"/>
          <p:cNvCxnSpPr>
            <a:stCxn id="7" idx="5"/>
          </p:cNvCxnSpPr>
          <p:nvPr/>
        </p:nvCxnSpPr>
        <p:spPr>
          <a:xfrm>
            <a:off x="10973734" y="3666024"/>
            <a:ext cx="10198" cy="483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0367682" y="4203815"/>
            <a:ext cx="1277471" cy="53788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স্থায়ী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8045" y="3037775"/>
            <a:ext cx="2134901" cy="80855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 বন্টন</a:t>
            </a:r>
            <a:endParaRPr lang="en-US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069547" y="3826011"/>
            <a:ext cx="264" cy="473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21506" y="3623157"/>
            <a:ext cx="1239213" cy="1843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0510" y="3661749"/>
            <a:ext cx="0" cy="1228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-2812" y="4883303"/>
            <a:ext cx="1623650" cy="59653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স্বল্প মেয়াদি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33515" y="4276247"/>
            <a:ext cx="1624451" cy="4865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 মেয়াদি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 rot="19377163">
            <a:off x="2498699" y="5409872"/>
            <a:ext cx="1869301" cy="50883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 মেয়াদি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01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3" grpId="0" animBg="1"/>
      <p:bldP spid="16" grpId="0" animBg="1"/>
      <p:bldP spid="17" grpId="0" animBg="1"/>
      <p:bldP spid="21" grpId="0" animBg="1"/>
      <p:bldP spid="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25855" y="0"/>
            <a:ext cx="74332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আর্থিক প্রতিষ্ঠানগুলোর কার্যাবলী</a:t>
            </a:r>
          </a:p>
          <a:p>
            <a:pPr algn="ctr"/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03" y="1764405"/>
            <a:ext cx="2297210" cy="1464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3477296"/>
            <a:ext cx="2335666" cy="1313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5138670"/>
            <a:ext cx="2363040" cy="1506438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2496526" y="2625514"/>
            <a:ext cx="4045942" cy="3395249"/>
            <a:chOff x="2496526" y="2625514"/>
            <a:chExt cx="4045942" cy="339524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2496526" y="2625514"/>
              <a:ext cx="3813314" cy="142769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2539853" y="4053209"/>
              <a:ext cx="3769987" cy="196755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2526166" y="4056928"/>
              <a:ext cx="4016302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lowchart: Punched Tape 26"/>
          <p:cNvSpPr/>
          <p:nvPr/>
        </p:nvSpPr>
        <p:spPr>
          <a:xfrm>
            <a:off x="6572108" y="382137"/>
            <a:ext cx="5396979" cy="6373505"/>
          </a:xfrm>
          <a:prstGeom prst="flowChartPunchedTap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2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 জনগোষ্ঠীর দারিদ্র্যবিমোচনে ঋণ দিয়ে সহায়তা করা। যেমনঃ গ্রামীন ব্যাংক গ্রামের অসহায় ও  দরিদ্র নারীদের ঋণ দিয়ে আত্মকর্মসংস্থানে সহায়তা করে, কর্মসংস্থান ব্যাংক বেকার যুবকদের আত্মকর্মসংস্থানে সাহায্য করে এবং কৃষকদের কৃষি উপকরণ ক্রয়, চাষাবাদ ও কৃষি উন্নয়নে সহায়তা করে।</a:t>
            </a:r>
            <a:endParaRPr lang="en-US" sz="32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62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5343" y="136478"/>
            <a:ext cx="10740788" cy="56630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 জীবনে ব্যাংকের ভূমিকা</a:t>
            </a:r>
          </a:p>
          <a:p>
            <a:pPr algn="ctr"/>
            <a:endParaRPr lang="bn-IN" sz="6600" b="1" cap="none" spc="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IN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সঞ্চয়ের মনোভাব সৃষ্টি করে</a:t>
            </a:r>
          </a:p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IN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আমানতের নিরাপত্তা বিধান করে</a:t>
            </a:r>
          </a:p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IN" sz="72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ভবিষ্যত নিরাপদ ও নিশ্চিত করে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72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5534"/>
            <a:ext cx="12192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সমাজ বা জাতীয় </a:t>
            </a:r>
            <a:r>
              <a:rPr lang="bn-IN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জীবনে ব্যাংকের </a:t>
            </a:r>
            <a:r>
              <a:rPr lang="bn-IN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endParaRPr lang="bn-IN" sz="80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 বিমোচনে সহায়তা করে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দেশীয় বিনিয়োগ গতিশীল রাখে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 ও আর্ন্তজাতিক বাণিজ্যের প্রসার ঘটায়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শিল্প ও কৃষি উন্নয়নে গুরুত্বপূর্ণ ভূমিকা রাখে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 মূলধন সৃষ্টিতে সহায়তা করে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 অর্থনীতিকে গতিশীল রাখে</a:t>
            </a:r>
            <a:r>
              <a:rPr lang="bn-IN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2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900" y="423080"/>
            <a:ext cx="11181924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  <a:p>
            <a:pPr algn="ctr"/>
            <a:endParaRPr lang="bn-IN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8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চিত্রগুলো দেখ এবং এদের বৈশিষ্ট্যগত পার্থক্য নিরুপণ কর।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8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9" y="1489808"/>
            <a:ext cx="3507474" cy="22360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754" y="1489808"/>
            <a:ext cx="3301691" cy="2201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826" y="1514503"/>
            <a:ext cx="3429998" cy="218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3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3081" y="101305"/>
            <a:ext cx="10549719" cy="63094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92D05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মুখে বলি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কেন্দ্রীয় ব্যাংকের নাম কি?</a:t>
            </a:r>
            <a:endParaRPr lang="en-US" sz="54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কয়েকটি বাণিজ্যিক ব্যাংকের নাম বল?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ব্যাংকের কাজগুলো বল?</a:t>
            </a:r>
          </a:p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2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 আর্থিক প্রতিষ্ঠান জনগণের জন্য কি কি কাজ করে?</a:t>
            </a:r>
            <a:endParaRPr lang="en-US" sz="8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2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714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2940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115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  <a:p>
            <a:pPr marL="857250" indent="-857250" algn="just">
              <a:buFont typeface="Wingdings" panose="05000000000000000000" pitchFamily="2" charset="2"/>
              <a:buChar char="ü"/>
            </a:pPr>
            <a:r>
              <a:rPr lang="bn-IN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 এলাকার অসচেতন জনগণের মধ্যে ব্যাংকে আমানত সঞ্চয়ের আগ্রহ সৃষ্টি করতে তুমি যে সকল যুক্তি তুলে ধরবে তার একটি তালিকা প্রস্তুত কর।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4343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514600" y="1219200"/>
            <a:ext cx="72390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bn-IN" sz="13800" dirty="0">
                <a:solidFill>
                  <a:srgbClr val="00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dirty="0">
              <a:solidFill>
                <a:srgbClr val="00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418</Words>
  <Application>Microsoft Office PowerPoint</Application>
  <PresentationFormat>Widescreen</PresentationFormat>
  <Paragraphs>84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67</cp:revision>
  <dcterms:created xsi:type="dcterms:W3CDTF">2014-01-21T05:35:04Z</dcterms:created>
  <dcterms:modified xsi:type="dcterms:W3CDTF">2014-01-22T10:37:52Z</dcterms:modified>
</cp:coreProperties>
</file>